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275" r:id="rId22"/>
    <p:sldId id="276" r:id="rId23"/>
    <p:sldId id="279" r:id="rId24"/>
    <p:sldId id="281" r:id="rId25"/>
    <p:sldId id="301" r:id="rId26"/>
    <p:sldId id="287" r:id="rId27"/>
    <p:sldId id="299" r:id="rId28"/>
    <p:sldId id="296" r:id="rId29"/>
    <p:sldId id="295" r:id="rId30"/>
    <p:sldId id="274" r:id="rId31"/>
    <p:sldId id="291" r:id="rId32"/>
    <p:sldId id="292" r:id="rId33"/>
    <p:sldId id="300" r:id="rId34"/>
    <p:sldId id="303" r:id="rId35"/>
    <p:sldId id="293" r:id="rId36"/>
    <p:sldId id="268" r:id="rId37"/>
    <p:sldId id="282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png"/><Relationship Id="rId21" Type="http://schemas.openxmlformats.org/officeDocument/2006/relationships/image" Target="../media/image88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5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1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0.gif"/><Relationship Id="rId7" Type="http://schemas.openxmlformats.org/officeDocument/2006/relationships/image" Target="../media/image7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3" Type="http://schemas.openxmlformats.org/officeDocument/2006/relationships/slide" Target="slide25.xml"/><Relationship Id="rId7" Type="http://schemas.openxmlformats.org/officeDocument/2006/relationships/slide" Target="slide31.xml"/><Relationship Id="rId12" Type="http://schemas.openxmlformats.org/officeDocument/2006/relationships/slide" Target="slide3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0.xml"/><Relationship Id="rId5" Type="http://schemas.openxmlformats.org/officeDocument/2006/relationships/slide" Target="slide26.xml"/><Relationship Id="rId15" Type="http://schemas.openxmlformats.org/officeDocument/2006/relationships/image" Target="../media/image1050.png"/><Relationship Id="rId10" Type="http://schemas.openxmlformats.org/officeDocument/2006/relationships/slide" Target="slide35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3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0.png"/><Relationship Id="rId7" Type="http://schemas.openxmlformats.org/officeDocument/2006/relationships/image" Target="../media/image5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1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33.png"/><Relationship Id="rId10" Type="http://schemas.openxmlformats.org/officeDocument/2006/relationships/image" Target="../media/image57.png"/><Relationship Id="rId4" Type="http://schemas.openxmlformats.org/officeDocument/2006/relationships/image" Target="../media/image260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0.png"/><Relationship Id="rId7" Type="http://schemas.openxmlformats.org/officeDocument/2006/relationships/image" Target="../media/image70.png"/><Relationship Id="rId12" Type="http://schemas.openxmlformats.org/officeDocument/2006/relationships/image" Target="../media/image82.png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175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3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4248170" y="5814790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96E692-1EB0-C377-477B-9BA6F0BD23BF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40792" y="2611156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40792" y="4627998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40792" y="4318500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55" y="2961751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967" y="3131282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55837" y="2611156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91232" y="2792728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4216748"/>
            <a:ext cx="35419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Major assumptions lead to inaccuracies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None can capture effects from multivalent 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7038386" y="413127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tx1"/>
                </a:solidFill>
              </a:rPr>
              <a:t>Our goal:</a:t>
            </a:r>
            <a:r>
              <a:rPr lang="en-US" sz="1600" dirty="0">
                <a:solidFill>
                  <a:schemeClr val="tx1"/>
                </a:solidFill>
              </a:rPr>
              <a:t> derive a theory that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Uses minimal approximations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3883697" y="4212763"/>
            <a:ext cx="2858554" cy="2508712"/>
            <a:chOff x="3413083" y="4381235"/>
            <a:chExt cx="2858554" cy="2508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413083" y="4381235"/>
              <a:ext cx="2858554" cy="221312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3905492" y="6628337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257800" y="5937068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6 mM Na</a:t>
              </a:r>
              <a:r>
                <a:rPr lang="en-US" sz="1000" b="1" baseline="30000" dirty="0">
                  <a:latin typeface="Lucida grande" panose="020B0502040204020203"/>
                </a:rPr>
                <a:t>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494880" y="5679961"/>
              <a:ext cx="116440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0.01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4813780" y="5085057"/>
              <a:ext cx="10154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0.1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248060" y="4778934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Ca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077084" y="4425811"/>
              <a:ext cx="8963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000" b="1" dirty="0">
                  <a:latin typeface="Lucida grande" panose="020B0502040204020203"/>
                </a:rPr>
                <a:t>1 mM Ba</a:t>
              </a:r>
              <a:r>
                <a:rPr lang="en-US" sz="1000" b="1" baseline="30000" dirty="0">
                  <a:latin typeface="Lucida grande" panose="020B0502040204020203"/>
                </a:rPr>
                <a:t>2+</a:t>
              </a:r>
              <a:endParaRPr lang="en-US" sz="1000" b="1" dirty="0">
                <a:latin typeface="Lucida grande" panose="020B0502040204020203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BEED4-2362-7470-0FD8-48A177323F3B}"/>
              </a:ext>
            </a:extLst>
          </p:cNvPr>
          <p:cNvSpPr/>
          <p:nvPr/>
        </p:nvSpPr>
        <p:spPr>
          <a:xfrm>
            <a:off x="8270454" y="1869912"/>
            <a:ext cx="2876550" cy="121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9" grpId="0"/>
      <p:bldP spid="20" grpId="0"/>
      <p:bldP spid="21" grpId="0"/>
      <p:bldP spid="28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5563</TotalTime>
  <Words>1921</Words>
  <Application>Microsoft Office PowerPoint</Application>
  <PresentationFormat>Widescreen</PresentationFormat>
  <Paragraphs>456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219</cp:revision>
  <dcterms:created xsi:type="dcterms:W3CDTF">2022-03-28T18:43:16Z</dcterms:created>
  <dcterms:modified xsi:type="dcterms:W3CDTF">2022-09-08T00:53:05Z</dcterms:modified>
</cp:coreProperties>
</file>